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75" r:id="rId2"/>
    <p:sldId id="264" r:id="rId3"/>
    <p:sldId id="276" r:id="rId4"/>
    <p:sldId id="261" r:id="rId5"/>
    <p:sldId id="277" r:id="rId6"/>
    <p:sldId id="278" r:id="rId7"/>
    <p:sldId id="260" r:id="rId8"/>
    <p:sldId id="266" r:id="rId9"/>
    <p:sldId id="274" r:id="rId10"/>
    <p:sldId id="279" r:id="rId11"/>
    <p:sldId id="281" r:id="rId12"/>
    <p:sldId id="267" r:id="rId13"/>
    <p:sldId id="282" r:id="rId14"/>
    <p:sldId id="283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2965-5F58-4C09-99E9-F07DC0D740F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36F5-C804-4B5A-8EC0-3C1E46BBC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B15D4F-B7F0-4BDF-87CD-34CB0643851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2B2-6C8E-43DC-B7BA-14D4E6BA9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58;&#1050;&#1056;&#1067;&#1058;&#1067;&#1049;%20&#1059;&#1056;&#1054;&#1050;\Fonovaya_muzyka_-_Fonovaya_spokojnaya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emoti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029307" cy="57259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mbria Math" pitchFamily="18" charset="0"/>
                <a:ea typeface="Cambria Math" pitchFamily="18" charset="0"/>
              </a:rPr>
              <a:t>     Цифровой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Cambria Math" pitchFamily="18" charset="0"/>
                <a:ea typeface="Cambria Math" pitchFamily="18" charset="0"/>
              </a:rPr>
              <a:t>диктант</a:t>
            </a:r>
            <a:endParaRPr lang="ru-RU" dirty="0"/>
          </a:p>
        </p:txBody>
      </p:sp>
      <p:pic>
        <p:nvPicPr>
          <p:cNvPr id="6" name="Содержимое 5" descr="20721-Being-Confused-Emoticon-confused-Emoticons-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464" y="4000503"/>
            <a:ext cx="4387676" cy="2720359"/>
          </a:xfrm>
        </p:spPr>
      </p:pic>
      <p:sp>
        <p:nvSpPr>
          <p:cNvPr id="7" name="Прямоугольник 6"/>
          <p:cNvSpPr/>
          <p:nvPr/>
        </p:nvSpPr>
        <p:spPr>
          <a:xfrm>
            <a:off x="1285852" y="135729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Ключ: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571744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3,1,1,2,2,2,3,1,1,3,2,3</a:t>
            </a:r>
            <a:endParaRPr lang="ru-RU" sz="6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375433"/>
            <a:ext cx="8534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Морфологический разбор имени существительного на основе паспорта.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______________, - имя существительное, так как обозначаю _____________ и отвечаю на вопрос 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Моя начальная форма: 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Мои морфологические признаки: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а)постоянные: по разряду я существительное - _______________,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______________(одушевленное-неодушевленное), ___________ (рода), ______________ (склонения);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непостоянные: стою в форме ______________ (числа), ______________ (падежа).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Работаю в соседнем государстве Синтаксисе.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я играю роль _____________________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/>
                <a:latin typeface="Cambria Math" pitchFamily="18" charset="0"/>
                <a:ea typeface="Cambria Math" pitchFamily="18" charset="0"/>
              </a:rPr>
              <a:t>       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mbria Math" pitchFamily="18" charset="0"/>
                <a:ea typeface="Cambria Math" pitchFamily="18" charset="0"/>
              </a:rPr>
              <a:t>СИНКВЕЙН</a:t>
            </a:r>
            <a:endParaRPr lang="ru-RU" sz="6000" b="1" dirty="0">
              <a:solidFill>
                <a:srgbClr val="0070C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Правила </a:t>
            </a:r>
            <a:r>
              <a:rPr lang="ru-RU" b="1" dirty="0" smtClean="0">
                <a:solidFill>
                  <a:srgbClr val="0070C0"/>
                </a:solidFill>
              </a:rPr>
              <a:t>составления </a:t>
            </a:r>
            <a:r>
              <a:rPr lang="ru-RU" b="1" dirty="0" err="1" smtClean="0">
                <a:solidFill>
                  <a:srgbClr val="0070C0"/>
                </a:solidFill>
              </a:rPr>
              <a:t>синквейна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Первая строка </a:t>
            </a:r>
            <a:r>
              <a:rPr lang="ru-RU" dirty="0" smtClean="0"/>
              <a:t>одним словом обозначается тема (именем существительным).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Вторая строка </a:t>
            </a:r>
            <a:r>
              <a:rPr lang="ru-RU" dirty="0" smtClean="0"/>
              <a:t>– описание темы двумя словами (прилагательные)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Третья строка </a:t>
            </a:r>
            <a:r>
              <a:rPr lang="ru-RU" dirty="0" smtClean="0"/>
              <a:t>– описание действия в рамках этой темы тремя словами (глаголы, причастия)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Четвёртая строка </a:t>
            </a:r>
            <a:r>
              <a:rPr lang="ru-RU" dirty="0" smtClean="0"/>
              <a:t>– фраза из четырёх слов, выражающее отношение к теме (разные части речи)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Пятая строка </a:t>
            </a:r>
            <a:r>
              <a:rPr lang="ru-RU" dirty="0" smtClean="0"/>
              <a:t>– одно слово, синоним темы.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54109226.jp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4214818"/>
            <a:ext cx="2686050" cy="157162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Обдумайте домашнее задание.                               Выберите </a:t>
            </a:r>
            <a:r>
              <a:rPr 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задание сами: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714489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хочет, может написать сказку « В гостях у имени существительного».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357430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/>
              <a:buAutoNum type="arabicPeriod" startAt="2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желает, может обратиться к существительному в письме и поразмышлять об этой удивительной части речи. « Письмо Имени существительному»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324433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 Упр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228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9697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F0"/>
                </a:solidFill>
                <a:effectLst/>
                <a:latin typeface="Cambria Math" pitchFamily="18" charset="0"/>
                <a:ea typeface="Cambria Math" pitchFamily="18" charset="0"/>
              </a:rPr>
              <a:t>     </a:t>
            </a:r>
            <a:r>
              <a:rPr lang="ru-RU" b="1" dirty="0" smtClean="0">
                <a:solidFill>
                  <a:srgbClr val="00B0F0"/>
                </a:solidFill>
                <a:effectLst/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b="1" dirty="0" smtClean="0">
                <a:solidFill>
                  <a:srgbClr val="00B0F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Итоги </a:t>
            </a:r>
            <a:r>
              <a:rPr lang="ru-RU" b="1" dirty="0">
                <a:solidFill>
                  <a:srgbClr val="00B0F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нашего путешествия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857232"/>
            <a:ext cx="8643998" cy="24288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У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кого в гостях мы сегодня побывали?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Интересно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 вам было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путешествовать?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признаки имени существительного мы повторили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вид работы вам особенно запомнился и понравился?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Какие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задания вызвали затруднения?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нового вы узнали для себя на уроке?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 Довольны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 своей работой? </a:t>
            </a:r>
          </a:p>
          <a:p>
            <a:pPr marL="533400" indent="-533400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FontTx/>
              <a:buNone/>
            </a:pPr>
            <a:endParaRPr lang="ru-RU" i="1" dirty="0">
              <a:solidFill>
                <a:srgbClr val="00FF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7158" y="3500438"/>
            <a:ext cx="8215370" cy="21685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Я хочу спросить, кто может сегодня про себя сказать: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молодец!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Я старался, но мне помогали.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Не все получалось.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Мне было лень.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arhivurokov.ru/multiurok/html/2017/04/28/s_590360940f747/s619690_2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721" y="0"/>
            <a:ext cx="435127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8" descr="happ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71750"/>
            <a:ext cx="4057650" cy="4286250"/>
          </a:xfrm>
        </p:spPr>
      </p:pic>
    </p:spTree>
    <p:extLst>
      <p:ext uri="{BB962C8B-B14F-4D97-AF65-F5344CB8AC3E}">
        <p14:creationId xmlns:p14="http://schemas.microsoft.com/office/powerpoint/2010/main" xmlns="" val="415858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24880" cy="22145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Имя </a:t>
            </a:r>
            <a:r>
              <a:rPr lang="ru-RU" sz="4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существительное - хлеб языка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latin typeface="Cambria Math" pitchFamily="18" charset="0"/>
                <a:ea typeface="Cambria Math" pitchFamily="18" charset="0"/>
              </a:rPr>
              <a:t>                     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Л.В.Успенский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руслан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886704"/>
            <a:ext cx="9072594" cy="4685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ru-RU" sz="6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Тема урока: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Имя существительное -часть речи  удивительная.</a:t>
            </a:r>
            <a:endParaRPr lang="ru-RU" sz="6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26" name="AutoShape 2" descr="http://editorial45-shumikha.ru/sites/default/files/3-12005_1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editorial45-shumikha.ru/sites/default/files/3-12005_1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143380"/>
            <a:ext cx="3558926" cy="24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и задачи урока</a:t>
            </a:r>
            <a:r>
              <a:rPr lang="ru-RU" sz="60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2"/>
            <a:ext cx="8661400" cy="42291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Повторить и обобщить изученный в </a:t>
            </a: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классе материал  о существительном  как части речи.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4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навыки  учащихся по данной теме. 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Развивать интерес к изучению русского языка.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124200" y="2590800"/>
            <a:ext cx="2819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Имя существительное</a:t>
            </a:r>
          </a:p>
          <a:p>
            <a:pPr algn="ctr" eaLnBrk="1" hangingPunct="1"/>
            <a:r>
              <a:rPr lang="ru-RU" altLang="ru-RU" dirty="0"/>
              <a:t>предмет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3200400" y="1295400"/>
            <a:ext cx="2743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Постоянные признаки</a:t>
            </a: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6629400" y="990600"/>
            <a:ext cx="23622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Одушевленные </a:t>
            </a:r>
          </a:p>
          <a:p>
            <a:pPr algn="ctr" eaLnBrk="1" hangingPunct="1"/>
            <a:r>
              <a:rPr lang="ru-RU" altLang="ru-RU"/>
              <a:t>или</a:t>
            </a:r>
          </a:p>
          <a:p>
            <a:pPr algn="ctr" eaLnBrk="1" hangingPunct="1"/>
            <a:r>
              <a:rPr lang="ru-RU" altLang="ru-RU"/>
              <a:t>неодушевленные</a:t>
            </a: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152400" y="914400"/>
            <a:ext cx="2286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Собственные</a:t>
            </a:r>
          </a:p>
          <a:p>
            <a:pPr algn="ctr" eaLnBrk="1" hangingPunct="1"/>
            <a:r>
              <a:rPr lang="ru-RU" altLang="ru-RU"/>
              <a:t>или</a:t>
            </a:r>
          </a:p>
          <a:p>
            <a:pPr algn="ctr" eaLnBrk="1" hangingPunct="1"/>
            <a:r>
              <a:rPr lang="ru-RU" altLang="ru-RU"/>
              <a:t>нарицательные</a:t>
            </a: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3200400" y="152400"/>
            <a:ext cx="2819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Род</a:t>
            </a:r>
          </a:p>
          <a:p>
            <a:pPr algn="ctr" eaLnBrk="1" hangingPunct="1"/>
            <a:r>
              <a:rPr lang="ru-RU" altLang="ru-RU" dirty="0"/>
              <a:t>Склонение</a:t>
            </a: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3276600" y="4114800"/>
            <a:ext cx="2819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Непостоянные признаки</a:t>
            </a:r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762000" y="5138738"/>
            <a:ext cx="2438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Число</a:t>
            </a: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6553200" y="5105400"/>
            <a:ext cx="2514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Падеж</a:t>
            </a:r>
          </a:p>
        </p:txBody>
      </p:sp>
      <p:sp>
        <p:nvSpPr>
          <p:cNvPr id="5130" name="Line 46"/>
          <p:cNvSpPr>
            <a:spLocks noChangeShapeType="1"/>
          </p:cNvSpPr>
          <p:nvPr/>
        </p:nvSpPr>
        <p:spPr bwMode="auto">
          <a:xfrm flipV="1">
            <a:off x="45720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47"/>
          <p:cNvSpPr>
            <a:spLocks noChangeShapeType="1"/>
          </p:cNvSpPr>
          <p:nvPr/>
        </p:nvSpPr>
        <p:spPr bwMode="auto">
          <a:xfrm flipH="1">
            <a:off x="24384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48"/>
          <p:cNvSpPr>
            <a:spLocks noChangeShapeType="1"/>
          </p:cNvSpPr>
          <p:nvPr/>
        </p:nvSpPr>
        <p:spPr bwMode="auto">
          <a:xfrm flipV="1">
            <a:off x="4495800" y="91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49"/>
          <p:cNvSpPr>
            <a:spLocks noChangeShapeType="1"/>
          </p:cNvSpPr>
          <p:nvPr/>
        </p:nvSpPr>
        <p:spPr bwMode="auto">
          <a:xfrm>
            <a:off x="59436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53"/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54"/>
          <p:cNvSpPr>
            <a:spLocks noChangeShapeType="1"/>
          </p:cNvSpPr>
          <p:nvPr/>
        </p:nvSpPr>
        <p:spPr bwMode="auto">
          <a:xfrm flipH="1">
            <a:off x="3071802" y="4929198"/>
            <a:ext cx="357190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55"/>
          <p:cNvSpPr>
            <a:spLocks noChangeShapeType="1"/>
          </p:cNvSpPr>
          <p:nvPr/>
        </p:nvSpPr>
        <p:spPr bwMode="auto">
          <a:xfrm>
            <a:off x="6143636" y="4857760"/>
            <a:ext cx="409564" cy="247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572140"/>
            <a:ext cx="1366862" cy="110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9" grpId="0" animBg="1"/>
      <p:bldP spid="4124" grpId="0" animBg="1"/>
      <p:bldP spid="4125" grpId="0" animBg="1"/>
      <p:bldP spid="4127" grpId="0" animBg="1"/>
      <p:bldP spid="4131" grpId="0" animBg="1"/>
      <p:bldP spid="4134" grpId="0" animBg="1"/>
      <p:bldP spid="4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90778" cy="11429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Кроссворд «Спрятанное слово»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000108"/>
            <a:ext cx="3933060" cy="564360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1) Атмосферные осадки в виде белых хлопьев, представляющих собой кристаллики </a:t>
            </a:r>
            <a:r>
              <a:rPr lang="ru-RU" dirty="0" smtClean="0"/>
              <a:t>льда .</a:t>
            </a:r>
            <a:endParaRPr lang="ru-RU" dirty="0" smtClean="0"/>
          </a:p>
          <a:p>
            <a:r>
              <a:rPr lang="ru-RU" dirty="0" smtClean="0"/>
              <a:t> 2) Учебный час, посвященный отдельному </a:t>
            </a:r>
            <a:r>
              <a:rPr lang="ru-RU" dirty="0" smtClean="0"/>
              <a:t>предмету.</a:t>
            </a:r>
            <a:endParaRPr lang="ru-RU" dirty="0" smtClean="0"/>
          </a:p>
          <a:p>
            <a:r>
              <a:rPr lang="ru-RU" dirty="0" smtClean="0"/>
              <a:t>3) Изделие для чистки, мытья, обметания </a:t>
            </a:r>
            <a:r>
              <a:rPr lang="ru-RU" dirty="0" smtClean="0"/>
              <a:t>чего-либо в </a:t>
            </a:r>
            <a:r>
              <a:rPr lang="ru-RU" dirty="0" smtClean="0"/>
              <a:t>виде плоской колодки с часто насаженными на нее пучками </a:t>
            </a:r>
            <a:r>
              <a:rPr lang="ru-RU" dirty="0" smtClean="0"/>
              <a:t>щетины.</a:t>
            </a:r>
            <a:endParaRPr lang="ru-RU" dirty="0" smtClean="0"/>
          </a:p>
          <a:p>
            <a:r>
              <a:rPr lang="ru-RU" dirty="0" smtClean="0"/>
              <a:t>4) Это слово имеет значение «соединение заметок, группа записей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5)В переводе </a:t>
            </a:r>
            <a:r>
              <a:rPr lang="ru-RU" dirty="0" smtClean="0"/>
              <a:t>с индоевропейского слово означает «жизненная сила рода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6) </a:t>
            </a:r>
            <a:r>
              <a:rPr lang="ru-RU" dirty="0" smtClean="0"/>
              <a:t>Войсковое </a:t>
            </a:r>
            <a:r>
              <a:rPr lang="ru-RU" dirty="0" smtClean="0"/>
              <a:t>подразделение, состоящее первоначально из ста человек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7) Синоним слов «работа, занятие»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8) Часть суток от захода до восхода солнца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428736"/>
          <a:ext cx="4214841" cy="3250642"/>
        </p:xfrm>
        <a:graphic>
          <a:graphicData uri="http://schemas.openxmlformats.org/drawingml/2006/table">
            <a:tbl>
              <a:tblPr/>
              <a:tblGrid>
                <a:gridCol w="328126"/>
                <a:gridCol w="186241"/>
                <a:gridCol w="186241"/>
                <a:gridCol w="186241"/>
                <a:gridCol w="372482"/>
                <a:gridCol w="495617"/>
                <a:gridCol w="346876"/>
                <a:gridCol w="427501"/>
                <a:gridCol w="446483"/>
                <a:gridCol w="494067"/>
                <a:gridCol w="744966"/>
              </a:tblGrid>
              <a:tr h="365718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62">
                <a:tc rowSpan="2"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indent="6413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91">
                <a:tc gridSpan="6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78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41418" y="1427018"/>
          <a:ext cx="332509" cy="3269673"/>
        </p:xfrm>
        <a:graphic>
          <a:graphicData uri="http://schemas.openxmlformats.org/drawingml/2006/table">
            <a:tbl>
              <a:tblPr/>
              <a:tblGrid>
                <a:gridCol w="332509"/>
              </a:tblGrid>
              <a:tr h="32696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643446"/>
            <a:ext cx="2451091" cy="183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Афанасий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Афанасьевич Фет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9" descr="fet-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990600"/>
            <a:ext cx="3162300" cy="4267200"/>
          </a:xfrm>
        </p:spPr>
      </p:pic>
      <p:sp>
        <p:nvSpPr>
          <p:cNvPr id="717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066800"/>
            <a:ext cx="4191000" cy="4419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пот, ро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кое дыханье,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Трели соловья.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Серебро и колыханье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Сонного ручья.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Свет ночной. 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чные тени,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Тени без конца.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Ряд волшебных изменений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Милого лица.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 rot="10800000" flipV="1">
            <a:off x="346364" y="5499011"/>
            <a:ext cx="8083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22 слов стихотворения — 14 существительных, 6 прилагательных и 2 служебных слова, а получается удивительная, чудесная картина ночи, ночного пейзажа.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Распределите данные слова на два столбика</a:t>
            </a:r>
            <a:endParaRPr lang="ru-RU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143108" y="1447800"/>
          <a:ext cx="5429288" cy="2909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/>
                <a:gridCol w="2714644"/>
              </a:tblGrid>
              <a:tr h="771442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Нарицательные имена существительные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имена существительные</a:t>
                      </a:r>
                      <a:endParaRPr lang="ru-RU" dirty="0"/>
                    </a:p>
                  </a:txBody>
                  <a:tcPr/>
                </a:tc>
              </a:tr>
              <a:tr h="399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9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9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457200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Дождь, 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Л,л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камыш, (В, в)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олк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И,и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лья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М,м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уромец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Байкал,  книга,  Шарик, «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Мурзилка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», человек, Александр, 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Н,н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овый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год,  Рентген,  Сидоров, «Бородино»,  рентген.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0269">
            <a:off x="364342" y="2515496"/>
            <a:ext cx="1447436" cy="17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Ура !!!</a:t>
            </a:r>
            <a:r>
              <a:rPr kumimoji="0" lang="ru-RU" sz="4400" b="0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r>
              <a:rPr kumimoji="0" lang="ru-RU" sz="4400" b="1" i="1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Физкультминутка!</a:t>
            </a:r>
            <a:endParaRPr kumimoji="0" lang="ru-RU" sz="44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0242" name="Picture 2" descr="F:\8b008102-7293-4de9-9bbe-7a45f842c90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6786610" cy="6709464"/>
          </a:xfrm>
          <a:prstGeom prst="rect">
            <a:avLst/>
          </a:prstGeom>
          <a:noFill/>
        </p:spPr>
      </p:pic>
      <p:pic>
        <p:nvPicPr>
          <p:cNvPr id="19" name="Fonovaya_muzyka_-_Fonovaya_spokoj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606</TotalTime>
  <Words>611</Words>
  <Application>Microsoft Office PowerPoint</Application>
  <PresentationFormat>Экран (4:3)</PresentationFormat>
  <Paragraphs>102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Имя существительное - хлеб языка                                            Л.В.Успенский </vt:lpstr>
      <vt:lpstr>Слайд 3</vt:lpstr>
      <vt:lpstr>Цели и задачи урока:</vt:lpstr>
      <vt:lpstr>Слайд 5</vt:lpstr>
      <vt:lpstr>Кроссворд «Спрятанное слово»</vt:lpstr>
      <vt:lpstr>     Афанасий Афанасьевич Фет       </vt:lpstr>
      <vt:lpstr> Распределите данные слова на два столбика</vt:lpstr>
      <vt:lpstr>Слайд 9</vt:lpstr>
      <vt:lpstr>Слайд 10</vt:lpstr>
      <vt:lpstr>     Цифровой диктант</vt:lpstr>
      <vt:lpstr>Слайд 12</vt:lpstr>
      <vt:lpstr>        СИНКВЕЙН</vt:lpstr>
      <vt:lpstr> Обдумайте домашнее задание.                               Выберите задание сами:</vt:lpstr>
      <vt:lpstr>        Итоги нашего путешествия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  -                               хлеб языка.                                                 Лев Успенский</dc:title>
  <dc:creator>руслан</dc:creator>
  <cp:lastModifiedBy>Администратор</cp:lastModifiedBy>
  <cp:revision>65</cp:revision>
  <dcterms:created xsi:type="dcterms:W3CDTF">2015-11-15T17:22:47Z</dcterms:created>
  <dcterms:modified xsi:type="dcterms:W3CDTF">2017-11-13T21:00:10Z</dcterms:modified>
</cp:coreProperties>
</file>